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5"/>
  </p:notesMasterIdLst>
  <p:sldIdLst>
    <p:sldId id="256" r:id="rId2"/>
    <p:sldId id="257" r:id="rId3"/>
    <p:sldId id="258" r:id="rId4"/>
  </p:sldIdLst>
  <p:sldSz cx="14630400" cy="8229600"/>
  <p:notesSz cx="8229600" cy="14630400"/>
  <p:embeddedFontLst>
    <p:embeddedFont>
      <p:font typeface="Calibri" panose="020F0502020204030204" pitchFamily="34" charset="0"/>
      <p:regular r:id="rId6"/>
      <p:bold r:id="rId7"/>
      <p:italic r:id="rId8"/>
      <p:boldItalic r:id="rId9"/>
    </p:embeddedFont>
    <p:embeddedFont>
      <p:font typeface="Gelasio" panose="020B0604020202020204" charset="0"/>
      <p:regular r:id="rId10"/>
    </p:embeddedFont>
    <p:embeddedFont>
      <p:font typeface="Lato" panose="020F0502020204030203" pitchFamily="34" charset="0"/>
      <p:regular r:id="rId11"/>
      <p:bold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0" d="100"/>
          <a:sy n="60"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2.fntdata"/><Relationship Id="rId12"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notesMaster" Target="notesMasters/notesMaster1.xml"/><Relationship Id="rId15" Type="http://schemas.openxmlformats.org/officeDocument/2006/relationships/theme" Target="theme/theme1.xml"/><Relationship Id="rId10"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font" Target="fonts/font4.fntdata"/><Relationship Id="rId14"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14317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864037" y="706191"/>
            <a:ext cx="12902327" cy="1543050"/>
          </a:xfrm>
          <a:prstGeom prst="rect">
            <a:avLst/>
          </a:prstGeom>
          <a:noFill/>
          <a:ln/>
        </p:spPr>
        <p:txBody>
          <a:bodyPr wrap="square" lIns="0" tIns="0" rIns="0" bIns="0" rtlCol="0" anchor="t"/>
          <a:lstStyle/>
          <a:p>
            <a:pPr marL="0" indent="0" algn="ctr">
              <a:lnSpc>
                <a:spcPts val="6050"/>
              </a:lnSpc>
              <a:buNone/>
            </a:pPr>
            <a:r>
              <a:rPr lang="en-US" sz="4850" dirty="0">
                <a:solidFill>
                  <a:srgbClr val="312F2B"/>
                </a:solidFill>
                <a:latin typeface="Gelasio" pitchFamily="34" charset="0"/>
                <a:ea typeface="Gelasio" pitchFamily="34" charset="-122"/>
                <a:cs typeface="Gelasio" pitchFamily="34" charset="-120"/>
              </a:rPr>
              <a:t>Heart Attack Prediction: A Machine Learning Approach</a:t>
            </a:r>
            <a:endParaRPr lang="en-US" sz="4850" dirty="0"/>
          </a:p>
        </p:txBody>
      </p:sp>
      <p:sp>
        <p:nvSpPr>
          <p:cNvPr id="5" name="Text 2"/>
          <p:cNvSpPr/>
          <p:nvPr/>
        </p:nvSpPr>
        <p:spPr>
          <a:xfrm>
            <a:off x="864037" y="2955432"/>
            <a:ext cx="12902327" cy="1975247"/>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Lato" pitchFamily="34" charset="0"/>
                <a:ea typeface="Lato" pitchFamily="34" charset="-122"/>
                <a:cs typeface="Lato" pitchFamily="34" charset="-120"/>
              </a:rPr>
              <a:t>This project applies machine learning to predict heart attack occurrences using clinical and health-related features. By combining exploratory data analysis, feature engineering, and multiple classification models, we build a predictive system to identify patients at risk of heart disease. The workflow demonstrates practical data science techniques essential for healthcare analytics and demonstrates how structured data preparation leads to effective predictive models.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96516" y="547330"/>
            <a:ext cx="8133755" cy="621863"/>
          </a:xfrm>
          <a:prstGeom prst="rect">
            <a:avLst/>
          </a:prstGeom>
          <a:noFill/>
          <a:ln/>
        </p:spPr>
        <p:txBody>
          <a:bodyPr wrap="none" lIns="0" tIns="0" rIns="0" bIns="0" rtlCol="0" anchor="t"/>
          <a:lstStyle/>
          <a:p>
            <a:pPr marL="0" indent="0" algn="l">
              <a:lnSpc>
                <a:spcPts val="4850"/>
              </a:lnSpc>
              <a:buNone/>
            </a:pPr>
            <a:r>
              <a:rPr lang="en-US" sz="3900" dirty="0">
                <a:solidFill>
                  <a:srgbClr val="312F2B"/>
                </a:solidFill>
                <a:latin typeface="Gelasio" pitchFamily="34" charset="0"/>
                <a:ea typeface="Gelasio" pitchFamily="34" charset="-122"/>
                <a:cs typeface="Gelasio" pitchFamily="34" charset="-120"/>
              </a:rPr>
              <a:t>Dataset Features &amp; Project Workflow</a:t>
            </a:r>
            <a:endParaRPr lang="en-US" sz="3900" dirty="0"/>
          </a:p>
        </p:txBody>
      </p:sp>
      <p:sp>
        <p:nvSpPr>
          <p:cNvPr id="3" name="Text 1"/>
          <p:cNvSpPr/>
          <p:nvPr/>
        </p:nvSpPr>
        <p:spPr>
          <a:xfrm>
            <a:off x="696516" y="1567220"/>
            <a:ext cx="13237369" cy="636984"/>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Lato" pitchFamily="34" charset="0"/>
                <a:ea typeface="Lato" pitchFamily="34" charset="-122"/>
                <a:cs typeface="Lato" pitchFamily="34" charset="-120"/>
              </a:rPr>
              <a:t>Our analysis focuses on 14 key clinical features that indicate heart disease risk. These span demographic information, diagnostic measurements, and physiological responses to stress testing.</a:t>
            </a:r>
            <a:endParaRPr lang="en-US" sz="1550" dirty="0"/>
          </a:p>
        </p:txBody>
      </p:sp>
      <p:sp>
        <p:nvSpPr>
          <p:cNvPr id="4" name="Shape 2"/>
          <p:cNvSpPr/>
          <p:nvPr/>
        </p:nvSpPr>
        <p:spPr>
          <a:xfrm>
            <a:off x="696516" y="2428042"/>
            <a:ext cx="6519148" cy="1938338"/>
          </a:xfrm>
          <a:prstGeom prst="roundRect">
            <a:avLst>
              <a:gd name="adj" fmla="val 4313"/>
            </a:avLst>
          </a:prstGeom>
          <a:solidFill>
            <a:srgbClr val="E8E8E3"/>
          </a:solidFill>
          <a:ln w="7620">
            <a:solidFill>
              <a:srgbClr val="CECEC9"/>
            </a:solidFill>
            <a:prstDash val="solid"/>
          </a:ln>
        </p:spPr>
      </p:sp>
      <p:sp>
        <p:nvSpPr>
          <p:cNvPr id="5" name="Text 3"/>
          <p:cNvSpPr/>
          <p:nvPr/>
        </p:nvSpPr>
        <p:spPr>
          <a:xfrm>
            <a:off x="903089" y="2634615"/>
            <a:ext cx="2487811" cy="310991"/>
          </a:xfrm>
          <a:prstGeom prst="rect">
            <a:avLst/>
          </a:prstGeom>
          <a:noFill/>
          <a:ln/>
        </p:spPr>
        <p:txBody>
          <a:bodyPr wrap="none" lIns="0" tIns="0" rIns="0" bIns="0" rtlCol="0" anchor="t"/>
          <a:lstStyle/>
          <a:p>
            <a:pPr marL="0" indent="0" algn="l">
              <a:lnSpc>
                <a:spcPts val="2400"/>
              </a:lnSpc>
              <a:buNone/>
            </a:pPr>
            <a:r>
              <a:rPr lang="en-US" sz="1950" dirty="0">
                <a:solidFill>
                  <a:srgbClr val="272525"/>
                </a:solidFill>
                <a:latin typeface="Gelasio" pitchFamily="34" charset="0"/>
                <a:ea typeface="Gelasio" pitchFamily="34" charset="-122"/>
                <a:cs typeface="Gelasio" pitchFamily="34" charset="-120"/>
              </a:rPr>
              <a:t>Patient Demographics</a:t>
            </a:r>
            <a:endParaRPr lang="en-US" sz="1950" dirty="0"/>
          </a:p>
        </p:txBody>
      </p:sp>
      <p:sp>
        <p:nvSpPr>
          <p:cNvPr id="6" name="Text 4"/>
          <p:cNvSpPr/>
          <p:nvPr/>
        </p:nvSpPr>
        <p:spPr>
          <a:xfrm>
            <a:off x="903089" y="3065026"/>
            <a:ext cx="6106001"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Age and Sex</a:t>
            </a:r>
            <a:endParaRPr lang="en-US" sz="1550" dirty="0"/>
          </a:p>
        </p:txBody>
      </p:sp>
      <p:sp>
        <p:nvSpPr>
          <p:cNvPr id="7" name="Text 5"/>
          <p:cNvSpPr/>
          <p:nvPr/>
        </p:nvSpPr>
        <p:spPr>
          <a:xfrm>
            <a:off x="903089" y="3453170"/>
            <a:ext cx="6106001"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Baseline health indicators</a:t>
            </a:r>
            <a:endParaRPr lang="en-US" sz="1550" dirty="0"/>
          </a:p>
        </p:txBody>
      </p:sp>
      <p:sp>
        <p:nvSpPr>
          <p:cNvPr id="8" name="Shape 6"/>
          <p:cNvSpPr/>
          <p:nvPr/>
        </p:nvSpPr>
        <p:spPr>
          <a:xfrm>
            <a:off x="7414617" y="2428042"/>
            <a:ext cx="6519267" cy="1938338"/>
          </a:xfrm>
          <a:prstGeom prst="roundRect">
            <a:avLst>
              <a:gd name="adj" fmla="val 4313"/>
            </a:avLst>
          </a:prstGeom>
          <a:solidFill>
            <a:srgbClr val="E8E8E3"/>
          </a:solidFill>
          <a:ln w="7620">
            <a:solidFill>
              <a:srgbClr val="CECEC9"/>
            </a:solidFill>
            <a:prstDash val="solid"/>
          </a:ln>
        </p:spPr>
      </p:sp>
      <p:sp>
        <p:nvSpPr>
          <p:cNvPr id="9" name="Text 7"/>
          <p:cNvSpPr/>
          <p:nvPr/>
        </p:nvSpPr>
        <p:spPr>
          <a:xfrm>
            <a:off x="7621191" y="2634615"/>
            <a:ext cx="2528173" cy="310991"/>
          </a:xfrm>
          <a:prstGeom prst="rect">
            <a:avLst/>
          </a:prstGeom>
          <a:noFill/>
          <a:ln/>
        </p:spPr>
        <p:txBody>
          <a:bodyPr wrap="none" lIns="0" tIns="0" rIns="0" bIns="0" rtlCol="0" anchor="t"/>
          <a:lstStyle/>
          <a:p>
            <a:pPr marL="0" indent="0" algn="l">
              <a:lnSpc>
                <a:spcPts val="2400"/>
              </a:lnSpc>
              <a:buNone/>
            </a:pPr>
            <a:r>
              <a:rPr lang="en-US" sz="1950" dirty="0">
                <a:solidFill>
                  <a:srgbClr val="272525"/>
                </a:solidFill>
                <a:latin typeface="Gelasio" pitchFamily="34" charset="0"/>
                <a:ea typeface="Gelasio" pitchFamily="34" charset="-122"/>
                <a:cs typeface="Gelasio" pitchFamily="34" charset="-120"/>
              </a:rPr>
              <a:t>Cardiac Measurements</a:t>
            </a:r>
            <a:endParaRPr lang="en-US" sz="1950" dirty="0"/>
          </a:p>
        </p:txBody>
      </p:sp>
      <p:sp>
        <p:nvSpPr>
          <p:cNvPr id="10" name="Text 8"/>
          <p:cNvSpPr/>
          <p:nvPr/>
        </p:nvSpPr>
        <p:spPr>
          <a:xfrm>
            <a:off x="7621191" y="3065026"/>
            <a:ext cx="6106120"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Resting blood pressure</a:t>
            </a:r>
            <a:endParaRPr lang="en-US" sz="1550" dirty="0"/>
          </a:p>
        </p:txBody>
      </p:sp>
      <p:sp>
        <p:nvSpPr>
          <p:cNvPr id="11" name="Text 9"/>
          <p:cNvSpPr/>
          <p:nvPr/>
        </p:nvSpPr>
        <p:spPr>
          <a:xfrm>
            <a:off x="7621191" y="3453170"/>
            <a:ext cx="6106120"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Cholesterol levels</a:t>
            </a:r>
            <a:endParaRPr lang="en-US" sz="1550" dirty="0"/>
          </a:p>
        </p:txBody>
      </p:sp>
      <p:sp>
        <p:nvSpPr>
          <p:cNvPr id="12" name="Text 10"/>
          <p:cNvSpPr/>
          <p:nvPr/>
        </p:nvSpPr>
        <p:spPr>
          <a:xfrm>
            <a:off x="7621191" y="3841313"/>
            <a:ext cx="6106120"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Maximum heart rate</a:t>
            </a:r>
            <a:endParaRPr lang="en-US" sz="1550" dirty="0"/>
          </a:p>
        </p:txBody>
      </p:sp>
      <p:sp>
        <p:nvSpPr>
          <p:cNvPr id="13" name="Shape 11"/>
          <p:cNvSpPr/>
          <p:nvPr/>
        </p:nvSpPr>
        <p:spPr>
          <a:xfrm>
            <a:off x="696516" y="4565333"/>
            <a:ext cx="6519148" cy="1938338"/>
          </a:xfrm>
          <a:prstGeom prst="roundRect">
            <a:avLst>
              <a:gd name="adj" fmla="val 4313"/>
            </a:avLst>
          </a:prstGeom>
          <a:solidFill>
            <a:srgbClr val="E8E8E3"/>
          </a:solidFill>
          <a:ln w="7620">
            <a:solidFill>
              <a:srgbClr val="CECEC9"/>
            </a:solidFill>
            <a:prstDash val="solid"/>
          </a:ln>
        </p:spPr>
      </p:sp>
      <p:sp>
        <p:nvSpPr>
          <p:cNvPr id="14" name="Text 12"/>
          <p:cNvSpPr/>
          <p:nvPr/>
        </p:nvSpPr>
        <p:spPr>
          <a:xfrm>
            <a:off x="903089" y="4771906"/>
            <a:ext cx="2487811" cy="310991"/>
          </a:xfrm>
          <a:prstGeom prst="rect">
            <a:avLst/>
          </a:prstGeom>
          <a:noFill/>
          <a:ln/>
        </p:spPr>
        <p:txBody>
          <a:bodyPr wrap="none" lIns="0" tIns="0" rIns="0" bIns="0" rtlCol="0" anchor="t"/>
          <a:lstStyle/>
          <a:p>
            <a:pPr marL="0" indent="0" algn="l">
              <a:lnSpc>
                <a:spcPts val="2400"/>
              </a:lnSpc>
              <a:buNone/>
            </a:pPr>
            <a:r>
              <a:rPr lang="en-US" sz="1950" dirty="0">
                <a:solidFill>
                  <a:srgbClr val="272525"/>
                </a:solidFill>
                <a:latin typeface="Gelasio" pitchFamily="34" charset="0"/>
                <a:ea typeface="Gelasio" pitchFamily="34" charset="-122"/>
                <a:cs typeface="Gelasio" pitchFamily="34" charset="-120"/>
              </a:rPr>
              <a:t>Diagnostic Tests</a:t>
            </a:r>
            <a:endParaRPr lang="en-US" sz="1950" dirty="0"/>
          </a:p>
        </p:txBody>
      </p:sp>
      <p:sp>
        <p:nvSpPr>
          <p:cNvPr id="15" name="Text 13"/>
          <p:cNvSpPr/>
          <p:nvPr/>
        </p:nvSpPr>
        <p:spPr>
          <a:xfrm>
            <a:off x="903089" y="5202317"/>
            <a:ext cx="6106001"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Chest pain classification</a:t>
            </a:r>
            <a:endParaRPr lang="en-US" sz="1550" dirty="0"/>
          </a:p>
        </p:txBody>
      </p:sp>
      <p:sp>
        <p:nvSpPr>
          <p:cNvPr id="16" name="Text 14"/>
          <p:cNvSpPr/>
          <p:nvPr/>
        </p:nvSpPr>
        <p:spPr>
          <a:xfrm>
            <a:off x="903089" y="5590461"/>
            <a:ext cx="6106001"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Exercise-induced angina</a:t>
            </a:r>
            <a:endParaRPr lang="en-US" sz="1550" dirty="0"/>
          </a:p>
        </p:txBody>
      </p:sp>
      <p:sp>
        <p:nvSpPr>
          <p:cNvPr id="17" name="Text 15"/>
          <p:cNvSpPr/>
          <p:nvPr/>
        </p:nvSpPr>
        <p:spPr>
          <a:xfrm>
            <a:off x="903089" y="5978604"/>
            <a:ext cx="6106001"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ST segment analysis</a:t>
            </a:r>
            <a:endParaRPr lang="en-US" sz="1550" dirty="0"/>
          </a:p>
        </p:txBody>
      </p:sp>
      <p:sp>
        <p:nvSpPr>
          <p:cNvPr id="18" name="Shape 16"/>
          <p:cNvSpPr/>
          <p:nvPr/>
        </p:nvSpPr>
        <p:spPr>
          <a:xfrm>
            <a:off x="7414617" y="4565333"/>
            <a:ext cx="6519267" cy="1938338"/>
          </a:xfrm>
          <a:prstGeom prst="roundRect">
            <a:avLst>
              <a:gd name="adj" fmla="val 4313"/>
            </a:avLst>
          </a:prstGeom>
          <a:solidFill>
            <a:srgbClr val="E8E8E3"/>
          </a:solidFill>
          <a:ln w="7620">
            <a:solidFill>
              <a:srgbClr val="CECEC9"/>
            </a:solidFill>
            <a:prstDash val="solid"/>
          </a:ln>
        </p:spPr>
      </p:sp>
      <p:sp>
        <p:nvSpPr>
          <p:cNvPr id="19" name="Text 17"/>
          <p:cNvSpPr/>
          <p:nvPr/>
        </p:nvSpPr>
        <p:spPr>
          <a:xfrm>
            <a:off x="7621191" y="4771906"/>
            <a:ext cx="2487811" cy="310991"/>
          </a:xfrm>
          <a:prstGeom prst="rect">
            <a:avLst/>
          </a:prstGeom>
          <a:noFill/>
          <a:ln/>
        </p:spPr>
        <p:txBody>
          <a:bodyPr wrap="none" lIns="0" tIns="0" rIns="0" bIns="0" rtlCol="0" anchor="t"/>
          <a:lstStyle/>
          <a:p>
            <a:pPr marL="0" indent="0" algn="l">
              <a:lnSpc>
                <a:spcPts val="2400"/>
              </a:lnSpc>
              <a:buNone/>
            </a:pPr>
            <a:r>
              <a:rPr lang="en-US" sz="1950" dirty="0">
                <a:solidFill>
                  <a:srgbClr val="272525"/>
                </a:solidFill>
                <a:latin typeface="Gelasio" pitchFamily="34" charset="0"/>
                <a:ea typeface="Gelasio" pitchFamily="34" charset="-122"/>
                <a:cs typeface="Gelasio" pitchFamily="34" charset="-120"/>
              </a:rPr>
              <a:t>Stress Test Results</a:t>
            </a:r>
            <a:endParaRPr lang="en-US" sz="1950" dirty="0"/>
          </a:p>
        </p:txBody>
      </p:sp>
      <p:sp>
        <p:nvSpPr>
          <p:cNvPr id="20" name="Text 18"/>
          <p:cNvSpPr/>
          <p:nvPr/>
        </p:nvSpPr>
        <p:spPr>
          <a:xfrm>
            <a:off x="7621191" y="5202317"/>
            <a:ext cx="6106120"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Coronary vessel count</a:t>
            </a:r>
            <a:endParaRPr lang="en-US" sz="1550" dirty="0"/>
          </a:p>
        </p:txBody>
      </p:sp>
      <p:sp>
        <p:nvSpPr>
          <p:cNvPr id="21" name="Text 19"/>
          <p:cNvSpPr/>
          <p:nvPr/>
        </p:nvSpPr>
        <p:spPr>
          <a:xfrm>
            <a:off x="7621191" y="5590461"/>
            <a:ext cx="6106120"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Thalium test outcome</a:t>
            </a:r>
            <a:endParaRPr lang="en-US" sz="1550" dirty="0"/>
          </a:p>
        </p:txBody>
      </p:sp>
      <p:sp>
        <p:nvSpPr>
          <p:cNvPr id="22" name="Text 20"/>
          <p:cNvSpPr/>
          <p:nvPr/>
        </p:nvSpPr>
        <p:spPr>
          <a:xfrm>
            <a:off x="7621191" y="5978604"/>
            <a:ext cx="6106120" cy="318492"/>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Lato" pitchFamily="34" charset="0"/>
                <a:ea typeface="Lato" pitchFamily="34" charset="-122"/>
                <a:cs typeface="Lato" pitchFamily="34" charset="-120"/>
              </a:rPr>
              <a:t>ST depression metrics</a:t>
            </a:r>
            <a:endParaRPr lang="en-US" sz="1550" dirty="0"/>
          </a:p>
        </p:txBody>
      </p:sp>
      <p:sp>
        <p:nvSpPr>
          <p:cNvPr id="23" name="Text 21"/>
          <p:cNvSpPr/>
          <p:nvPr/>
        </p:nvSpPr>
        <p:spPr>
          <a:xfrm>
            <a:off x="696516" y="6727508"/>
            <a:ext cx="13237369" cy="955477"/>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Lato" pitchFamily="34" charset="0"/>
                <a:ea typeface="Lato" pitchFamily="34" charset="-122"/>
                <a:cs typeface="Lato" pitchFamily="34" charset="-120"/>
              </a:rPr>
              <a:t>Our four-phase methodology begins with exploratory data analysis to understand feature distributions and identify data quality issues. We then engineer features through encoding, scaling, and outlier handling. Finally, we train and compare Logistic Regression, K-Nearest Neighbors, and Decision Tree models to select the best performer for heart attack prediction.</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20328" y="566023"/>
            <a:ext cx="8942427" cy="643176"/>
          </a:xfrm>
          <a:prstGeom prst="rect">
            <a:avLst/>
          </a:prstGeom>
          <a:noFill/>
          <a:ln/>
        </p:spPr>
        <p:txBody>
          <a:bodyPr wrap="none" lIns="0" tIns="0" rIns="0" bIns="0" rtlCol="0" anchor="t"/>
          <a:lstStyle/>
          <a:p>
            <a:pPr marL="0" indent="0" algn="l">
              <a:lnSpc>
                <a:spcPts val="5050"/>
              </a:lnSpc>
              <a:buNone/>
            </a:pPr>
            <a:r>
              <a:rPr lang="en-US" sz="4050" dirty="0">
                <a:solidFill>
                  <a:srgbClr val="312F2B"/>
                </a:solidFill>
                <a:latin typeface="Gelasio" pitchFamily="34" charset="0"/>
                <a:ea typeface="Gelasio" pitchFamily="34" charset="-122"/>
                <a:cs typeface="Gelasio" pitchFamily="34" charset="-120"/>
              </a:rPr>
              <a:t>Data Pipeline &amp; Model Implementation</a:t>
            </a:r>
            <a:endParaRPr lang="en-US" sz="4050" dirty="0"/>
          </a:p>
        </p:txBody>
      </p:sp>
      <p:sp>
        <p:nvSpPr>
          <p:cNvPr id="3" name="Text 1"/>
          <p:cNvSpPr/>
          <p:nvPr/>
        </p:nvSpPr>
        <p:spPr>
          <a:xfrm>
            <a:off x="720328" y="1723668"/>
            <a:ext cx="2689027" cy="321588"/>
          </a:xfrm>
          <a:prstGeom prst="rect">
            <a:avLst/>
          </a:prstGeom>
          <a:noFill/>
          <a:ln/>
        </p:spPr>
        <p:txBody>
          <a:bodyPr wrap="none" lIns="0" tIns="0" rIns="0" bIns="0" rtlCol="0" anchor="t"/>
          <a:lstStyle/>
          <a:p>
            <a:pPr marL="0" indent="0" algn="l">
              <a:lnSpc>
                <a:spcPts val="2500"/>
              </a:lnSpc>
              <a:buNone/>
            </a:pPr>
            <a:r>
              <a:rPr lang="en-US" sz="2000" dirty="0">
                <a:solidFill>
                  <a:srgbClr val="312F2B"/>
                </a:solidFill>
                <a:latin typeface="Gelasio" pitchFamily="34" charset="0"/>
                <a:ea typeface="Gelasio" pitchFamily="34" charset="-122"/>
                <a:cs typeface="Gelasio" pitchFamily="34" charset="-120"/>
              </a:rPr>
              <a:t>Data Preparation Phase</a:t>
            </a:r>
            <a:endParaRPr lang="en-US" sz="2000" dirty="0"/>
          </a:p>
        </p:txBody>
      </p:sp>
      <p:sp>
        <p:nvSpPr>
          <p:cNvPr id="4" name="Text 2"/>
          <p:cNvSpPr/>
          <p:nvPr/>
        </p:nvSpPr>
        <p:spPr>
          <a:xfrm>
            <a:off x="720328" y="2250996"/>
            <a:ext cx="6343769" cy="987981"/>
          </a:xfrm>
          <a:prstGeom prst="rect">
            <a:avLst/>
          </a:prstGeom>
          <a:noFill/>
          <a:ln/>
        </p:spPr>
        <p:txBody>
          <a:bodyPr wrap="square" lIns="0" tIns="0" rIns="0" bIns="0" rtlCol="0" anchor="t"/>
          <a:lstStyle/>
          <a:p>
            <a:pPr marL="0" indent="0" algn="l">
              <a:lnSpc>
                <a:spcPts val="2550"/>
              </a:lnSpc>
              <a:buNone/>
            </a:pPr>
            <a:r>
              <a:rPr lang="en-US" sz="1600" b="1" dirty="0">
                <a:solidFill>
                  <a:srgbClr val="272525"/>
                </a:solidFill>
                <a:latin typeface="Lato" pitchFamily="34" charset="0"/>
                <a:ea typeface="Lato" pitchFamily="34" charset="-122"/>
                <a:cs typeface="Lato" pitchFamily="34" charset="-120"/>
              </a:rPr>
              <a:t>Exploratory Analysis:</a:t>
            </a:r>
            <a:r>
              <a:rPr lang="en-US" sz="1600" dirty="0">
                <a:solidFill>
                  <a:srgbClr val="272525"/>
                </a:solidFill>
                <a:latin typeface="Lato" pitchFamily="34" charset="0"/>
                <a:ea typeface="Lato" pitchFamily="34" charset="-122"/>
                <a:cs typeface="Lato" pitchFamily="34" charset="-120"/>
              </a:rPr>
              <a:t> Inspect distributions, identify missing values, and detect outliers. Correlation analysis reveals feature relationships with target variable.</a:t>
            </a:r>
            <a:endParaRPr lang="en-US" sz="1600" dirty="0"/>
          </a:p>
        </p:txBody>
      </p:sp>
      <p:sp>
        <p:nvSpPr>
          <p:cNvPr id="5" name="Text 3"/>
          <p:cNvSpPr/>
          <p:nvPr/>
        </p:nvSpPr>
        <p:spPr>
          <a:xfrm>
            <a:off x="720328" y="3424118"/>
            <a:ext cx="6343769" cy="987981"/>
          </a:xfrm>
          <a:prstGeom prst="rect">
            <a:avLst/>
          </a:prstGeom>
          <a:noFill/>
          <a:ln/>
        </p:spPr>
        <p:txBody>
          <a:bodyPr wrap="square" lIns="0" tIns="0" rIns="0" bIns="0" rtlCol="0" anchor="t"/>
          <a:lstStyle/>
          <a:p>
            <a:pPr marL="0" indent="0" algn="l">
              <a:lnSpc>
                <a:spcPts val="2550"/>
              </a:lnSpc>
              <a:buNone/>
            </a:pPr>
            <a:r>
              <a:rPr lang="en-US" sz="1600" b="1" dirty="0">
                <a:solidFill>
                  <a:srgbClr val="272525"/>
                </a:solidFill>
                <a:latin typeface="Lato" pitchFamily="34" charset="0"/>
                <a:ea typeface="Lato" pitchFamily="34" charset="-122"/>
                <a:cs typeface="Lato" pitchFamily="34" charset="-120"/>
              </a:rPr>
              <a:t>Feature Engineering:</a:t>
            </a:r>
            <a:r>
              <a:rPr lang="en-US" sz="1600" dirty="0">
                <a:solidFill>
                  <a:srgbClr val="272525"/>
                </a:solidFill>
                <a:latin typeface="Lato" pitchFamily="34" charset="0"/>
                <a:ea typeface="Lato" pitchFamily="34" charset="-122"/>
                <a:cs typeface="Lato" pitchFamily="34" charset="-120"/>
              </a:rPr>
              <a:t> Handle missing data, remove or treat outliers, encode categorical variables (ChestPainType, Sex), and scale numerical features for model compatibility.</a:t>
            </a:r>
            <a:endParaRPr lang="en-US" sz="1600" dirty="0"/>
          </a:p>
        </p:txBody>
      </p:sp>
      <p:sp>
        <p:nvSpPr>
          <p:cNvPr id="6" name="Text 4"/>
          <p:cNvSpPr/>
          <p:nvPr/>
        </p:nvSpPr>
        <p:spPr>
          <a:xfrm>
            <a:off x="7573923" y="1723668"/>
            <a:ext cx="2618899" cy="321588"/>
          </a:xfrm>
          <a:prstGeom prst="rect">
            <a:avLst/>
          </a:prstGeom>
          <a:noFill/>
          <a:ln/>
        </p:spPr>
        <p:txBody>
          <a:bodyPr wrap="none" lIns="0" tIns="0" rIns="0" bIns="0" rtlCol="0" anchor="t"/>
          <a:lstStyle/>
          <a:p>
            <a:pPr marL="0" indent="0" algn="l">
              <a:lnSpc>
                <a:spcPts val="2500"/>
              </a:lnSpc>
              <a:buNone/>
            </a:pPr>
            <a:r>
              <a:rPr lang="en-US" sz="2000" dirty="0">
                <a:solidFill>
                  <a:srgbClr val="312F2B"/>
                </a:solidFill>
                <a:latin typeface="Gelasio" pitchFamily="34" charset="0"/>
                <a:ea typeface="Gelasio" pitchFamily="34" charset="-122"/>
                <a:cs typeface="Gelasio" pitchFamily="34" charset="-120"/>
              </a:rPr>
              <a:t>Modeling &amp; Evaluation</a:t>
            </a:r>
            <a:endParaRPr lang="en-US" sz="2000" dirty="0"/>
          </a:p>
        </p:txBody>
      </p:sp>
      <p:sp>
        <p:nvSpPr>
          <p:cNvPr id="7" name="Text 5"/>
          <p:cNvSpPr/>
          <p:nvPr/>
        </p:nvSpPr>
        <p:spPr>
          <a:xfrm>
            <a:off x="7573923" y="2250996"/>
            <a:ext cx="6343769" cy="987981"/>
          </a:xfrm>
          <a:prstGeom prst="rect">
            <a:avLst/>
          </a:prstGeom>
          <a:noFill/>
          <a:ln/>
        </p:spPr>
        <p:txBody>
          <a:bodyPr wrap="square" lIns="0" tIns="0" rIns="0" bIns="0" rtlCol="0" anchor="t"/>
          <a:lstStyle/>
          <a:p>
            <a:pPr marL="0" indent="0" algn="l">
              <a:lnSpc>
                <a:spcPts val="2550"/>
              </a:lnSpc>
              <a:buNone/>
            </a:pPr>
            <a:r>
              <a:rPr lang="en-US" sz="1600" b="1" dirty="0">
                <a:solidFill>
                  <a:srgbClr val="272525"/>
                </a:solidFill>
                <a:latin typeface="Lato" pitchFamily="34" charset="0"/>
                <a:ea typeface="Lato" pitchFamily="34" charset="-122"/>
                <a:cs typeface="Lato" pitchFamily="34" charset="-120"/>
              </a:rPr>
              <a:t>Model Training:</a:t>
            </a:r>
            <a:r>
              <a:rPr lang="en-US" sz="1600" dirty="0">
                <a:solidFill>
                  <a:srgbClr val="272525"/>
                </a:solidFill>
                <a:latin typeface="Lato" pitchFamily="34" charset="0"/>
                <a:ea typeface="Lato" pitchFamily="34" charset="-122"/>
                <a:cs typeface="Lato" pitchFamily="34" charset="-120"/>
              </a:rPr>
              <a:t> Implement three classification approaches—Logistic Regression for baseline performance, KNN for local pattern detection, and Decision Trees for interpretable rules.</a:t>
            </a:r>
            <a:endParaRPr lang="en-US" sz="1600" dirty="0"/>
          </a:p>
        </p:txBody>
      </p:sp>
      <p:sp>
        <p:nvSpPr>
          <p:cNvPr id="8" name="Text 6"/>
          <p:cNvSpPr/>
          <p:nvPr/>
        </p:nvSpPr>
        <p:spPr>
          <a:xfrm>
            <a:off x="7573923" y="3424118"/>
            <a:ext cx="6343769" cy="658654"/>
          </a:xfrm>
          <a:prstGeom prst="rect">
            <a:avLst/>
          </a:prstGeom>
          <a:noFill/>
          <a:ln/>
        </p:spPr>
        <p:txBody>
          <a:bodyPr wrap="square" lIns="0" tIns="0" rIns="0" bIns="0" rtlCol="0" anchor="t"/>
          <a:lstStyle/>
          <a:p>
            <a:pPr marL="0" indent="0" algn="l">
              <a:lnSpc>
                <a:spcPts val="2550"/>
              </a:lnSpc>
              <a:buNone/>
            </a:pPr>
            <a:r>
              <a:rPr lang="en-US" sz="1600" b="1" dirty="0">
                <a:solidFill>
                  <a:srgbClr val="272525"/>
                </a:solidFill>
                <a:latin typeface="Lato" pitchFamily="34" charset="0"/>
                <a:ea typeface="Lato" pitchFamily="34" charset="-122"/>
                <a:cs typeface="Lato" pitchFamily="34" charset="-120"/>
              </a:rPr>
              <a:t>Performance Metrics:</a:t>
            </a:r>
            <a:r>
              <a:rPr lang="en-US" sz="1600" dirty="0">
                <a:solidFill>
                  <a:srgbClr val="272525"/>
                </a:solidFill>
                <a:latin typeface="Lato" pitchFamily="34" charset="0"/>
                <a:ea typeface="Lato" pitchFamily="34" charset="-122"/>
                <a:cs typeface="Lato" pitchFamily="34" charset="-120"/>
              </a:rPr>
              <a:t> Compare accuracy, precision, recall, and F1-score to identify the strongest predictor for clinical deployment.</a:t>
            </a:r>
            <a:endParaRPr lang="en-US" sz="1600" dirty="0"/>
          </a:p>
        </p:txBody>
      </p:sp>
      <p:sp>
        <p:nvSpPr>
          <p:cNvPr id="9" name="Shape 7"/>
          <p:cNvSpPr/>
          <p:nvPr/>
        </p:nvSpPr>
        <p:spPr>
          <a:xfrm>
            <a:off x="720328" y="4828699"/>
            <a:ext cx="4259342" cy="2837021"/>
          </a:xfrm>
          <a:prstGeom prst="roundRect">
            <a:avLst>
              <a:gd name="adj" fmla="val 3047"/>
            </a:avLst>
          </a:prstGeom>
          <a:solidFill>
            <a:srgbClr val="FFFFFF">
              <a:alpha val="95000"/>
            </a:srgbClr>
          </a:solidFill>
          <a:ln w="22860">
            <a:solidFill>
              <a:srgbClr val="CECEC9"/>
            </a:solidFill>
            <a:prstDash val="solid"/>
          </a:ln>
        </p:spPr>
      </p:sp>
      <p:sp>
        <p:nvSpPr>
          <p:cNvPr id="10" name="Shape 8"/>
          <p:cNvSpPr/>
          <p:nvPr/>
        </p:nvSpPr>
        <p:spPr>
          <a:xfrm>
            <a:off x="743188" y="4851559"/>
            <a:ext cx="4213622" cy="617458"/>
          </a:xfrm>
          <a:prstGeom prst="roundRect">
            <a:avLst>
              <a:gd name="adj" fmla="val 9558"/>
            </a:avLst>
          </a:prstGeom>
          <a:solidFill>
            <a:srgbClr val="E8E8E3"/>
          </a:solidFill>
          <a:ln/>
        </p:spPr>
      </p:sp>
      <p:sp>
        <p:nvSpPr>
          <p:cNvPr id="11" name="Text 9"/>
          <p:cNvSpPr/>
          <p:nvPr/>
        </p:nvSpPr>
        <p:spPr>
          <a:xfrm>
            <a:off x="2695575" y="4963478"/>
            <a:ext cx="308729" cy="385882"/>
          </a:xfrm>
          <a:prstGeom prst="rect">
            <a:avLst/>
          </a:prstGeom>
          <a:noFill/>
          <a:ln/>
        </p:spPr>
        <p:txBody>
          <a:bodyPr wrap="none" lIns="0" tIns="0" rIns="0" bIns="0" rtlCol="0" anchor="t"/>
          <a:lstStyle/>
          <a:p>
            <a:pPr marL="0" indent="0" algn="l">
              <a:lnSpc>
                <a:spcPts val="2400"/>
              </a:lnSpc>
              <a:buNone/>
            </a:pPr>
            <a:r>
              <a:rPr lang="en-US" sz="2400" dirty="0">
                <a:solidFill>
                  <a:srgbClr val="272525"/>
                </a:solidFill>
                <a:latin typeface="Gelasio" pitchFamily="34" charset="0"/>
                <a:ea typeface="Gelasio" pitchFamily="34" charset="-122"/>
                <a:cs typeface="Gelasio" pitchFamily="34" charset="-120"/>
              </a:rPr>
              <a:t>1</a:t>
            </a:r>
            <a:endParaRPr lang="en-US" sz="2400" dirty="0"/>
          </a:p>
        </p:txBody>
      </p:sp>
      <p:sp>
        <p:nvSpPr>
          <p:cNvPr id="12" name="Text 10"/>
          <p:cNvSpPr/>
          <p:nvPr/>
        </p:nvSpPr>
        <p:spPr>
          <a:xfrm>
            <a:off x="948928" y="5674757"/>
            <a:ext cx="2572941" cy="321588"/>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Current Capabilities</a:t>
            </a:r>
            <a:endParaRPr lang="en-US" sz="2000" dirty="0"/>
          </a:p>
        </p:txBody>
      </p:sp>
      <p:sp>
        <p:nvSpPr>
          <p:cNvPr id="13" name="Text 11"/>
          <p:cNvSpPr/>
          <p:nvPr/>
        </p:nvSpPr>
        <p:spPr>
          <a:xfrm>
            <a:off x="948928" y="6119812"/>
            <a:ext cx="3802142" cy="987981"/>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Baseline models provide solid foundation for heart disease prediction without hyperparameter optimization.</a:t>
            </a:r>
            <a:endParaRPr lang="en-US" sz="1600" dirty="0"/>
          </a:p>
        </p:txBody>
      </p:sp>
      <p:sp>
        <p:nvSpPr>
          <p:cNvPr id="14" name="Shape 12"/>
          <p:cNvSpPr/>
          <p:nvPr/>
        </p:nvSpPr>
        <p:spPr>
          <a:xfrm>
            <a:off x="5185410" y="4828699"/>
            <a:ext cx="4259461" cy="2837021"/>
          </a:xfrm>
          <a:prstGeom prst="roundRect">
            <a:avLst>
              <a:gd name="adj" fmla="val 3047"/>
            </a:avLst>
          </a:prstGeom>
          <a:solidFill>
            <a:srgbClr val="FFFFFF">
              <a:alpha val="95000"/>
            </a:srgbClr>
          </a:solidFill>
          <a:ln w="22860">
            <a:solidFill>
              <a:srgbClr val="CECEC9"/>
            </a:solidFill>
            <a:prstDash val="solid"/>
          </a:ln>
        </p:spPr>
      </p:sp>
      <p:sp>
        <p:nvSpPr>
          <p:cNvPr id="15" name="Shape 13"/>
          <p:cNvSpPr/>
          <p:nvPr/>
        </p:nvSpPr>
        <p:spPr>
          <a:xfrm>
            <a:off x="5208270" y="4851559"/>
            <a:ext cx="4213741" cy="617458"/>
          </a:xfrm>
          <a:prstGeom prst="roundRect">
            <a:avLst>
              <a:gd name="adj" fmla="val 9558"/>
            </a:avLst>
          </a:prstGeom>
          <a:solidFill>
            <a:srgbClr val="E8E8E3"/>
          </a:solidFill>
          <a:ln/>
        </p:spPr>
      </p:sp>
      <p:sp>
        <p:nvSpPr>
          <p:cNvPr id="16" name="Text 14"/>
          <p:cNvSpPr/>
          <p:nvPr/>
        </p:nvSpPr>
        <p:spPr>
          <a:xfrm>
            <a:off x="7160776" y="4963478"/>
            <a:ext cx="308729" cy="385882"/>
          </a:xfrm>
          <a:prstGeom prst="rect">
            <a:avLst/>
          </a:prstGeom>
          <a:noFill/>
          <a:ln/>
        </p:spPr>
        <p:txBody>
          <a:bodyPr wrap="none" lIns="0" tIns="0" rIns="0" bIns="0" rtlCol="0" anchor="t"/>
          <a:lstStyle/>
          <a:p>
            <a:pPr marL="0" indent="0" algn="l">
              <a:lnSpc>
                <a:spcPts val="2400"/>
              </a:lnSpc>
              <a:buNone/>
            </a:pPr>
            <a:r>
              <a:rPr lang="en-US" sz="2400" dirty="0">
                <a:solidFill>
                  <a:srgbClr val="272525"/>
                </a:solidFill>
                <a:latin typeface="Gelasio" pitchFamily="34" charset="0"/>
                <a:ea typeface="Gelasio" pitchFamily="34" charset="-122"/>
                <a:cs typeface="Gelasio" pitchFamily="34" charset="-120"/>
              </a:rPr>
              <a:t>2</a:t>
            </a:r>
            <a:endParaRPr lang="en-US" sz="2400" dirty="0"/>
          </a:p>
        </p:txBody>
      </p:sp>
      <p:sp>
        <p:nvSpPr>
          <p:cNvPr id="17" name="Text 15"/>
          <p:cNvSpPr/>
          <p:nvPr/>
        </p:nvSpPr>
        <p:spPr>
          <a:xfrm>
            <a:off x="5414010" y="5674757"/>
            <a:ext cx="2572941" cy="321588"/>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Future Enhancements</a:t>
            </a:r>
            <a:endParaRPr lang="en-US" sz="2000" dirty="0"/>
          </a:p>
        </p:txBody>
      </p:sp>
      <p:sp>
        <p:nvSpPr>
          <p:cNvPr id="18" name="Text 16"/>
          <p:cNvSpPr/>
          <p:nvPr/>
        </p:nvSpPr>
        <p:spPr>
          <a:xfrm>
            <a:off x="5414010" y="6119812"/>
            <a:ext cx="3802261" cy="1317308"/>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Grid search optimization, ensemble methods like Random Forest and XGBoost, plus advanced interpretation using SHAP values.</a:t>
            </a:r>
            <a:endParaRPr lang="en-US" sz="1600" dirty="0"/>
          </a:p>
        </p:txBody>
      </p:sp>
      <p:sp>
        <p:nvSpPr>
          <p:cNvPr id="19" name="Shape 17"/>
          <p:cNvSpPr/>
          <p:nvPr/>
        </p:nvSpPr>
        <p:spPr>
          <a:xfrm>
            <a:off x="9650611" y="4828699"/>
            <a:ext cx="4259342" cy="2837021"/>
          </a:xfrm>
          <a:prstGeom prst="roundRect">
            <a:avLst>
              <a:gd name="adj" fmla="val 3047"/>
            </a:avLst>
          </a:prstGeom>
          <a:solidFill>
            <a:srgbClr val="FFFFFF">
              <a:alpha val="95000"/>
            </a:srgbClr>
          </a:solidFill>
          <a:ln w="22860">
            <a:solidFill>
              <a:srgbClr val="CECEC9"/>
            </a:solidFill>
            <a:prstDash val="solid"/>
          </a:ln>
        </p:spPr>
      </p:sp>
      <p:sp>
        <p:nvSpPr>
          <p:cNvPr id="20" name="Shape 18"/>
          <p:cNvSpPr/>
          <p:nvPr/>
        </p:nvSpPr>
        <p:spPr>
          <a:xfrm>
            <a:off x="9673471" y="4851559"/>
            <a:ext cx="4213622" cy="617458"/>
          </a:xfrm>
          <a:prstGeom prst="roundRect">
            <a:avLst>
              <a:gd name="adj" fmla="val 9558"/>
            </a:avLst>
          </a:prstGeom>
          <a:solidFill>
            <a:srgbClr val="E8E8E3"/>
          </a:solidFill>
          <a:ln/>
        </p:spPr>
      </p:sp>
      <p:sp>
        <p:nvSpPr>
          <p:cNvPr id="21" name="Text 19"/>
          <p:cNvSpPr/>
          <p:nvPr/>
        </p:nvSpPr>
        <p:spPr>
          <a:xfrm>
            <a:off x="11625858" y="4963478"/>
            <a:ext cx="308729" cy="385882"/>
          </a:xfrm>
          <a:prstGeom prst="rect">
            <a:avLst/>
          </a:prstGeom>
          <a:noFill/>
          <a:ln/>
        </p:spPr>
        <p:txBody>
          <a:bodyPr wrap="none" lIns="0" tIns="0" rIns="0" bIns="0" rtlCol="0" anchor="t"/>
          <a:lstStyle/>
          <a:p>
            <a:pPr marL="0" indent="0" algn="l">
              <a:lnSpc>
                <a:spcPts val="2400"/>
              </a:lnSpc>
              <a:buNone/>
            </a:pPr>
            <a:r>
              <a:rPr lang="en-US" sz="2400" dirty="0">
                <a:solidFill>
                  <a:srgbClr val="272525"/>
                </a:solidFill>
                <a:latin typeface="Gelasio" pitchFamily="34" charset="0"/>
                <a:ea typeface="Gelasio" pitchFamily="34" charset="-122"/>
                <a:cs typeface="Gelasio" pitchFamily="34" charset="-120"/>
              </a:rPr>
              <a:t>3</a:t>
            </a:r>
            <a:endParaRPr lang="en-US" sz="2400" dirty="0"/>
          </a:p>
        </p:txBody>
      </p:sp>
      <p:sp>
        <p:nvSpPr>
          <p:cNvPr id="22" name="Text 20"/>
          <p:cNvSpPr/>
          <p:nvPr/>
        </p:nvSpPr>
        <p:spPr>
          <a:xfrm>
            <a:off x="9879211" y="5674757"/>
            <a:ext cx="2572941" cy="321588"/>
          </a:xfrm>
          <a:prstGeom prst="rect">
            <a:avLst/>
          </a:prstGeom>
          <a:noFill/>
          <a:ln/>
        </p:spPr>
        <p:txBody>
          <a:bodyPr wrap="none" lIns="0" tIns="0" rIns="0" bIns="0" rtlCol="0" anchor="t"/>
          <a:lstStyle/>
          <a:p>
            <a:pPr marL="0" indent="0" algn="l">
              <a:lnSpc>
                <a:spcPts val="2500"/>
              </a:lnSpc>
              <a:buNone/>
            </a:pPr>
            <a:r>
              <a:rPr lang="en-US" sz="2000" dirty="0">
                <a:solidFill>
                  <a:srgbClr val="272525"/>
                </a:solidFill>
                <a:latin typeface="Gelasio" pitchFamily="34" charset="0"/>
                <a:ea typeface="Gelasio" pitchFamily="34" charset="-122"/>
                <a:cs typeface="Gelasio" pitchFamily="34" charset="-120"/>
              </a:rPr>
              <a:t>Clinical Impact</a:t>
            </a:r>
            <a:endParaRPr lang="en-US" sz="2000" dirty="0"/>
          </a:p>
        </p:txBody>
      </p:sp>
      <p:sp>
        <p:nvSpPr>
          <p:cNvPr id="23" name="Text 21"/>
          <p:cNvSpPr/>
          <p:nvPr/>
        </p:nvSpPr>
        <p:spPr>
          <a:xfrm>
            <a:off x="9879211" y="6119812"/>
            <a:ext cx="3802142" cy="987981"/>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Lato" pitchFamily="34" charset="0"/>
                <a:ea typeface="Lato" pitchFamily="34" charset="-122"/>
                <a:cs typeface="Lato" pitchFamily="34" charset="-120"/>
              </a:rPr>
              <a:t>Interpretable predictions support clinical decision-making by identifying high-risk patients for preventive intervention.</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373</Words>
  <Application>Microsoft Office PowerPoint</Application>
  <PresentationFormat>Custom</PresentationFormat>
  <Paragraphs>39</Paragraphs>
  <Slides>3</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Calibri</vt:lpstr>
      <vt:lpstr>Gelasio</vt:lpstr>
      <vt:lpstr>Lato</vt:lpstr>
      <vt:lpstr>Arial</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Emmy</cp:lastModifiedBy>
  <cp:revision>2</cp:revision>
  <dcterms:created xsi:type="dcterms:W3CDTF">2025-11-08T17:02:44Z</dcterms:created>
  <dcterms:modified xsi:type="dcterms:W3CDTF">2025-11-09T08:47:43Z</dcterms:modified>
</cp:coreProperties>
</file>